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0000"/>
    <a:srgbClr val="F0EA00"/>
    <a:srgbClr val="EE0000"/>
    <a:srgbClr val="DA0000"/>
    <a:srgbClr val="CC0000"/>
    <a:srgbClr val="D6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678" y="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898A6-4B39-4DB2-A73B-E81A053D3576}" type="datetimeFigureOut">
              <a:rPr lang="ru-RU" smtClean="0"/>
              <a:t>03.06.2021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C05B-5B84-40B4-8B7C-EA47FE1319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1117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898A6-4B39-4DB2-A73B-E81A053D3576}" type="datetimeFigureOut">
              <a:rPr lang="ru-RU" smtClean="0"/>
              <a:t>03.06.2021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C05B-5B84-40B4-8B7C-EA47FE1319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4230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898A6-4B39-4DB2-A73B-E81A053D3576}" type="datetimeFigureOut">
              <a:rPr lang="ru-RU" smtClean="0"/>
              <a:t>03.06.2021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C05B-5B84-40B4-8B7C-EA47FE1319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6636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898A6-4B39-4DB2-A73B-E81A053D3576}" type="datetimeFigureOut">
              <a:rPr lang="ru-RU" smtClean="0"/>
              <a:t>03.06.2021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C05B-5B84-40B4-8B7C-EA47FE1319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1806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898A6-4B39-4DB2-A73B-E81A053D3576}" type="datetimeFigureOut">
              <a:rPr lang="ru-RU" smtClean="0"/>
              <a:t>03.06.2021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C05B-5B84-40B4-8B7C-EA47FE1319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839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898A6-4B39-4DB2-A73B-E81A053D3576}" type="datetimeFigureOut">
              <a:rPr lang="ru-RU" smtClean="0"/>
              <a:t>03.06.2021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C05B-5B84-40B4-8B7C-EA47FE1319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931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898A6-4B39-4DB2-A73B-E81A053D3576}" type="datetimeFigureOut">
              <a:rPr lang="ru-RU" smtClean="0"/>
              <a:t>03.06.2021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C05B-5B84-40B4-8B7C-EA47FE1319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3454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898A6-4B39-4DB2-A73B-E81A053D3576}" type="datetimeFigureOut">
              <a:rPr lang="ru-RU" smtClean="0"/>
              <a:t>03.06.2021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C05B-5B84-40B4-8B7C-EA47FE1319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015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898A6-4B39-4DB2-A73B-E81A053D3576}" type="datetimeFigureOut">
              <a:rPr lang="ru-RU" smtClean="0"/>
              <a:t>03.06.2021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C05B-5B84-40B4-8B7C-EA47FE1319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86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898A6-4B39-4DB2-A73B-E81A053D3576}" type="datetimeFigureOut">
              <a:rPr lang="ru-RU" smtClean="0"/>
              <a:t>03.06.2021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C05B-5B84-40B4-8B7C-EA47FE1319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9002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898A6-4B39-4DB2-A73B-E81A053D3576}" type="datetimeFigureOut">
              <a:rPr lang="ru-RU" smtClean="0"/>
              <a:t>03.06.2021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C05B-5B84-40B4-8B7C-EA47FE1319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148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898A6-4B39-4DB2-A73B-E81A053D3576}" type="datetimeFigureOut">
              <a:rPr lang="ru-RU" smtClean="0"/>
              <a:t>03.06.2021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2C05B-5B84-40B4-8B7C-EA47FE1319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7841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4715038" y="2852936"/>
            <a:ext cx="4176464" cy="50870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Users\shestiryakov.a.v\Desktop\Аншлаги\Знак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6631"/>
            <a:ext cx="3888432" cy="3888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4715038" y="260648"/>
            <a:ext cx="4176464" cy="2376264"/>
          </a:xfrm>
          <a:prstGeom prst="roundRect">
            <a:avLst>
              <a:gd name="adj" fmla="val 6580"/>
            </a:avLst>
          </a:prstGeom>
          <a:solidFill>
            <a:srgbClr val="D6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ru-RU" sz="4400" b="1" cap="all" dirty="0" smtClean="0">
                <a:latin typeface="Arial" pitchFamily="34" charset="0"/>
                <a:cs typeface="Arial" pitchFamily="34" charset="0"/>
              </a:rPr>
              <a:t>Купание </a:t>
            </a:r>
          </a:p>
          <a:p>
            <a:pPr algn="ctr"/>
            <a:r>
              <a:rPr lang="ru-RU" sz="4400" b="1" cap="all" dirty="0" smtClean="0">
                <a:latin typeface="Arial" pitchFamily="34" charset="0"/>
                <a:cs typeface="Arial" pitchFamily="34" charset="0"/>
              </a:rPr>
              <a:t>запрещено!</a:t>
            </a:r>
            <a:endParaRPr lang="ru-RU" sz="4400" b="1" cap="al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7249134" y="3002605"/>
            <a:ext cx="1571338" cy="209367"/>
          </a:xfrm>
          <a:prstGeom prst="rightArrow">
            <a:avLst>
              <a:gd name="adj1" fmla="val 50000"/>
              <a:gd name="adj2" fmla="val 11472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372200" y="2922623"/>
            <a:ext cx="8769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100 м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трелка вправо 7"/>
          <p:cNvSpPr/>
          <p:nvPr/>
        </p:nvSpPr>
        <p:spPr>
          <a:xfrm rot="10800000">
            <a:off x="4788024" y="3002605"/>
            <a:ext cx="1584176" cy="209367"/>
          </a:xfrm>
          <a:prstGeom prst="rightArrow">
            <a:avLst>
              <a:gd name="adj1" fmla="val 50000"/>
              <a:gd name="adj2" fmla="val 11472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722435" y="3501008"/>
            <a:ext cx="4176464" cy="50870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 несчастных случаях на воде звоните 01, 101, 112 </a:t>
            </a:r>
            <a:endParaRPr lang="ru-RU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1520" y="4077072"/>
            <a:ext cx="863998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ВНИМАНИЕ!</a:t>
            </a:r>
          </a:p>
          <a:p>
            <a:pPr algn="just">
              <a:spcAft>
                <a:spcPts val="600"/>
              </a:spcAft>
            </a:pP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Купание в местах, где выставлены щиты (аншлаги) с предупреждающими и запрещающими знаками и надписями влечет наложение административного штрафа в размере от </a:t>
            </a:r>
            <a:r>
              <a:rPr lang="ru-RU" b="1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3000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до </a:t>
            </a:r>
            <a:r>
              <a:rPr lang="ru-RU" b="1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4000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рублей.</a:t>
            </a:r>
          </a:p>
          <a:p>
            <a:pPr algn="just">
              <a:spcAft>
                <a:spcPts val="600"/>
              </a:spcAft>
            </a:pP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Купание в состоянии опьянения влечет наложение административного штрафа в размере от </a:t>
            </a:r>
            <a:r>
              <a:rPr lang="ru-RU" b="1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3000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до </a:t>
            </a:r>
            <a:r>
              <a:rPr lang="ru-RU" b="1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5000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рублей.</a:t>
            </a:r>
          </a:p>
          <a:p>
            <a:pPr algn="just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Нарушение правил охраны жизни людей на водных объектах, утвержденных постановлением Правительства РБ от 17.06.2013 № 246 влечет наложение административного штрафа в размере от </a:t>
            </a:r>
            <a:r>
              <a:rPr lang="ru-RU" b="1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2000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до </a:t>
            </a:r>
            <a:r>
              <a:rPr lang="ru-RU" b="1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3000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рублей.</a:t>
            </a:r>
          </a:p>
        </p:txBody>
      </p:sp>
    </p:spTree>
    <p:extLst>
      <p:ext uri="{BB962C8B-B14F-4D97-AF65-F5344CB8AC3E}">
        <p14:creationId xmlns:p14="http://schemas.microsoft.com/office/powerpoint/2010/main" val="2373372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shestiryakov.a.v\Desktop\Аншлаги\znak-kupatsya-zaprescheno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7" t="2567" r="2546" b="2966"/>
          <a:stretch/>
        </p:blipFill>
        <p:spPr bwMode="auto">
          <a:xfrm>
            <a:off x="251520" y="44624"/>
            <a:ext cx="8640960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51520" y="4581128"/>
            <a:ext cx="8639982" cy="2200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Robota"/>
                <a:cs typeface="Arial" pitchFamily="34" charset="0"/>
              </a:rPr>
              <a:t>ВНИМАНИЕ!</a:t>
            </a:r>
          </a:p>
          <a:p>
            <a:pPr algn="just">
              <a:spcAft>
                <a:spcPts val="600"/>
              </a:spcAft>
            </a:pPr>
            <a:r>
              <a:rPr lang="ru-RU" b="1" dirty="0" smtClean="0">
                <a:solidFill>
                  <a:schemeClr val="bg1"/>
                </a:solidFill>
                <a:latin typeface="Robota"/>
                <a:cs typeface="Arial" pitchFamily="34" charset="0"/>
              </a:rPr>
              <a:t>Купание в местах, где выставлены щиты (аншлаги) с предупреждающими и запрещающими знаками и надписями влечет наложение административного штрафа в размере от </a:t>
            </a:r>
            <a:r>
              <a:rPr lang="ru-RU" sz="2000" b="1" dirty="0" smtClean="0">
                <a:solidFill>
                  <a:schemeClr val="bg1"/>
                </a:solidFill>
                <a:latin typeface="Robota"/>
                <a:cs typeface="Arial" pitchFamily="34" charset="0"/>
              </a:rPr>
              <a:t>3000</a:t>
            </a:r>
            <a:r>
              <a:rPr lang="ru-RU" b="1" dirty="0" smtClean="0">
                <a:solidFill>
                  <a:schemeClr val="bg1"/>
                </a:solidFill>
                <a:latin typeface="Robota"/>
                <a:cs typeface="Arial" pitchFamily="34" charset="0"/>
              </a:rPr>
              <a:t> до </a:t>
            </a:r>
            <a:r>
              <a:rPr lang="ru-RU" sz="2000" b="1" dirty="0" smtClean="0">
                <a:solidFill>
                  <a:schemeClr val="bg1"/>
                </a:solidFill>
                <a:latin typeface="Robota"/>
                <a:cs typeface="Arial" pitchFamily="34" charset="0"/>
              </a:rPr>
              <a:t>4000</a:t>
            </a:r>
            <a:r>
              <a:rPr lang="ru-RU" b="1" dirty="0" smtClean="0">
                <a:solidFill>
                  <a:schemeClr val="bg1"/>
                </a:solidFill>
                <a:latin typeface="Robota"/>
                <a:cs typeface="Arial" pitchFamily="34" charset="0"/>
              </a:rPr>
              <a:t> рублей.</a:t>
            </a:r>
          </a:p>
          <a:p>
            <a:pPr algn="just">
              <a:spcAft>
                <a:spcPts val="600"/>
              </a:spcAft>
            </a:pPr>
            <a:r>
              <a:rPr lang="ru-RU" b="1" dirty="0" smtClean="0">
                <a:solidFill>
                  <a:schemeClr val="bg1"/>
                </a:solidFill>
                <a:latin typeface="Robota"/>
                <a:cs typeface="Arial" pitchFamily="34" charset="0"/>
              </a:rPr>
              <a:t>Купание в состоянии опьянения влечет наложение административного штрафа в размере от </a:t>
            </a:r>
            <a:r>
              <a:rPr lang="ru-RU" sz="2000" b="1" dirty="0">
                <a:solidFill>
                  <a:schemeClr val="bg1"/>
                </a:solidFill>
                <a:latin typeface="Robota"/>
                <a:cs typeface="Arial" pitchFamily="34" charset="0"/>
              </a:rPr>
              <a:t>3000</a:t>
            </a:r>
            <a:r>
              <a:rPr lang="ru-RU" b="1" dirty="0" smtClean="0">
                <a:solidFill>
                  <a:schemeClr val="bg1"/>
                </a:solidFill>
                <a:latin typeface="Robota"/>
                <a:cs typeface="Arial" pitchFamily="34" charset="0"/>
              </a:rPr>
              <a:t> до </a:t>
            </a:r>
            <a:r>
              <a:rPr lang="ru-RU" sz="2000" b="1" dirty="0">
                <a:solidFill>
                  <a:schemeClr val="bg1"/>
                </a:solidFill>
                <a:latin typeface="Robota"/>
                <a:cs typeface="Arial" pitchFamily="34" charset="0"/>
              </a:rPr>
              <a:t>5000</a:t>
            </a:r>
            <a:r>
              <a:rPr lang="ru-RU" b="1" dirty="0" smtClean="0">
                <a:solidFill>
                  <a:schemeClr val="bg1"/>
                </a:solidFill>
                <a:latin typeface="Robota"/>
                <a:cs typeface="Arial" pitchFamily="34" charset="0"/>
              </a:rPr>
              <a:t> рублей.</a:t>
            </a:r>
          </a:p>
        </p:txBody>
      </p:sp>
    </p:spTree>
    <p:extLst>
      <p:ext uri="{BB962C8B-B14F-4D97-AF65-F5344CB8AC3E}">
        <p14:creationId xmlns:p14="http://schemas.microsoft.com/office/powerpoint/2010/main" val="2542193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shestiryakov.a.v\Desktop\Аншлаги\znak-kupatsya-zaprescheno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7" t="2567" r="2546" b="2966"/>
          <a:stretch/>
        </p:blipFill>
        <p:spPr bwMode="auto">
          <a:xfrm>
            <a:off x="0" y="0"/>
            <a:ext cx="9144000" cy="4622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126000" y="4622065"/>
            <a:ext cx="8892000" cy="2160000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txBody>
          <a:bodyPr wrap="square" rtlCol="0">
            <a:noAutofit/>
          </a:bodyPr>
          <a:lstStyle/>
          <a:p>
            <a:pPr algn="ctr"/>
            <a:r>
              <a:rPr lang="ru-RU" b="1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ВНИМАНИЕ!</a:t>
            </a:r>
            <a:endParaRPr lang="en-US" b="1" dirty="0" smtClean="0">
              <a:solidFill>
                <a:srgbClr val="CC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Купание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в местах, где выставлены щиты (аншлаги) с предупреждающими и запрещающими знаками и надписями влечет наложение административного штрафа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размере от </a:t>
            </a:r>
            <a:r>
              <a:rPr lang="ru-RU" sz="2000" b="1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3000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до </a:t>
            </a:r>
            <a:r>
              <a:rPr lang="ru-RU" sz="2000" b="1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4000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рублей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ч. 2 ст. 13.12 КоАП РБ).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Купание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в состоянии опьянения влечет наложение административного штрафа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размере от </a:t>
            </a:r>
            <a:r>
              <a:rPr lang="ru-RU" sz="2000" b="1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3000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до </a:t>
            </a:r>
            <a:r>
              <a:rPr lang="ru-RU" sz="2000" b="1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5000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рублей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(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ч.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3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ст. 13.12 КоАП РБ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).</a:t>
            </a:r>
            <a:endParaRPr lang="en-US" b="1" dirty="0">
              <a:latin typeface="Arial" pitchFamily="34" charset="0"/>
              <a:cs typeface="Arial" pitchFamily="34" charset="0"/>
            </a:endParaRPr>
          </a:p>
          <a:p>
            <a:pPr algn="just">
              <a:spcAft>
                <a:spcPts val="600"/>
              </a:spcAft>
            </a:pP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546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323528" y="4324407"/>
            <a:ext cx="8496944" cy="2344953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txBody>
          <a:bodyPr wrap="square" rtlCol="0">
            <a:noAutofit/>
          </a:bodyPr>
          <a:lstStyle/>
          <a:p>
            <a:pPr algn="ctr"/>
            <a:r>
              <a:rPr lang="ru-RU" b="1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ВНИМАНИЕ!</a:t>
            </a:r>
            <a:endParaRPr lang="en-US" b="1" dirty="0" smtClean="0">
              <a:solidFill>
                <a:srgbClr val="CC0000"/>
              </a:solidFill>
              <a:latin typeface="Arial" pitchFamily="34" charset="0"/>
              <a:cs typeface="Arial" pitchFamily="34" charset="0"/>
            </a:endParaRPr>
          </a:p>
          <a:p>
            <a:pPr indent="457200" algn="just"/>
            <a:r>
              <a:rPr lang="ru-RU" b="1" dirty="0" smtClean="0">
                <a:latin typeface="Arial" pitchFamily="34" charset="0"/>
                <a:cs typeface="Arial" pitchFamily="34" charset="0"/>
              </a:rPr>
              <a:t>Купание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в местах, где выставлены щиты (аншлаги) с предупреждающими и запрещающими знаками и надписями влечет наложение административного штрафа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размере от </a:t>
            </a:r>
            <a:r>
              <a:rPr lang="ru-RU" sz="2000" b="1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3000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до </a:t>
            </a:r>
            <a:r>
              <a:rPr lang="ru-RU" sz="2000" b="1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4000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рублей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ч. 2 ст. 13.12 КоАП РБ).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indent="457200" algn="just"/>
            <a:r>
              <a:rPr lang="ru-RU" b="1" dirty="0" smtClean="0">
                <a:latin typeface="Arial" pitchFamily="34" charset="0"/>
                <a:cs typeface="Arial" pitchFamily="34" charset="0"/>
              </a:rPr>
              <a:t>Купание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в состоянии опьянения влечет наложение административного штрафа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размере от </a:t>
            </a:r>
            <a:r>
              <a:rPr lang="ru-RU" sz="2000" b="1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3000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до </a:t>
            </a:r>
            <a:r>
              <a:rPr lang="ru-RU" sz="2000" b="1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5000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рублей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(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ч.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3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ст. 13.12 КоАП РБ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).</a:t>
            </a:r>
            <a:endParaRPr lang="en-US" b="1" dirty="0">
              <a:latin typeface="Arial" pitchFamily="34" charset="0"/>
              <a:cs typeface="Arial" pitchFamily="34" charset="0"/>
            </a:endParaRPr>
          </a:p>
          <a:p>
            <a:pPr algn="just">
              <a:spcAft>
                <a:spcPts val="600"/>
              </a:spcAft>
            </a:pP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shestiryakov.a.v\Desktop\Аншлаги\znak-kupatsya-zaprescheno_c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784723"/>
            <a:ext cx="7185380" cy="3364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shestiryakov.a.v\Desktop\Аншлаги\znak-kupatsya-zaprescheno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472" y="4679"/>
            <a:ext cx="8496000" cy="737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1167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A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rgbClr val="E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latin typeface="Arial" pitchFamily="34" charset="0"/>
                <a:cs typeface="Arial" pitchFamily="34" charset="0"/>
              </a:rPr>
              <a:t>ВНИМАНИЕ!</a:t>
            </a:r>
            <a:endParaRPr lang="ru-RU" sz="6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1124744"/>
            <a:ext cx="9144000" cy="936104"/>
          </a:xfrm>
          <a:prstGeom prst="rect">
            <a:avLst/>
          </a:prstGeom>
          <a:solidFill>
            <a:srgbClr val="F0E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ДНО НЕ ОБСЛЕДОВАНО!</a:t>
            </a:r>
            <a:endParaRPr lang="ru-RU" sz="5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2060848"/>
            <a:ext cx="9144000" cy="2016224"/>
          </a:xfrm>
          <a:prstGeom prst="rect">
            <a:avLst/>
          </a:prstGeom>
          <a:solidFill>
            <a:srgbClr val="F0E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Данный  водный участок не оборудован для отдыха  и является стихийным. Просим соблюдать повышенную осторожность при купании.</a:t>
            </a:r>
            <a:endParaRPr lang="ru-RU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5733256"/>
            <a:ext cx="9144000" cy="1124744"/>
          </a:xfrm>
          <a:prstGeom prst="rect">
            <a:avLst/>
          </a:prstGeom>
          <a:solidFill>
            <a:srgbClr val="E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ВЫЗОВ ЭКСТРЕННЫХ СЛУЖБ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ЗВОНИТЕ 101, 102, 103, 112</a:t>
            </a:r>
            <a:endParaRPr lang="ru-RU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4149080"/>
            <a:ext cx="9144000" cy="1440160"/>
          </a:xfrm>
          <a:prstGeom prst="rect">
            <a:avLst/>
          </a:prstGeom>
          <a:solidFill>
            <a:srgbClr val="F0E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Обращаем внимание, что купание в нетрезвом виде является основной причиной гибели людей на воде.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целях обеспечения безопасности </a:t>
            </a:r>
            <a:r>
              <a:rPr lang="ru-RU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детей при купании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просим не оставлять их </a:t>
            </a:r>
            <a:r>
              <a:rPr lang="ru-RU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без 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внимания.</a:t>
            </a:r>
          </a:p>
        </p:txBody>
      </p:sp>
    </p:spTree>
    <p:extLst>
      <p:ext uri="{BB962C8B-B14F-4D97-AF65-F5344CB8AC3E}">
        <p14:creationId xmlns:p14="http://schemas.microsoft.com/office/powerpoint/2010/main" val="1858453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268760"/>
          </a:xfrm>
          <a:prstGeom prst="rect">
            <a:avLst/>
          </a:prstGeom>
          <a:solidFill>
            <a:srgbClr val="E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latin typeface="Arial" pitchFamily="34" charset="0"/>
                <a:cs typeface="Arial" pitchFamily="34" charset="0"/>
              </a:rPr>
              <a:t>ВНИМАНИЕ!</a:t>
            </a:r>
            <a:endParaRPr lang="ru-RU" sz="7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1268760"/>
            <a:ext cx="9144000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ДНО НЕ ОБСЛЕДОВАНО!</a:t>
            </a:r>
            <a:endParaRPr lang="ru-RU" sz="5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2204864"/>
            <a:ext cx="9144000" cy="20162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Данный водный участок </a:t>
            </a:r>
            <a:r>
              <a:rPr lang="ru-RU" sz="3200" b="1" dirty="0" smtClean="0">
                <a:solidFill>
                  <a:srgbClr val="E20000"/>
                </a:solidFill>
                <a:latin typeface="Arial" pitchFamily="34" charset="0"/>
                <a:cs typeface="Arial" pitchFamily="34" charset="0"/>
              </a:rPr>
              <a:t>не оборудован </a:t>
            </a:r>
            <a:r>
              <a:rPr lang="ru-RU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для отдыха  и является стихийным. Просим соблюдать повышенную </a:t>
            </a:r>
            <a:r>
              <a:rPr lang="ru-RU" sz="3200" b="1" dirty="0" smtClean="0">
                <a:solidFill>
                  <a:srgbClr val="E20000"/>
                </a:solidFill>
                <a:latin typeface="Arial" pitchFamily="34" charset="0"/>
                <a:cs typeface="Arial" pitchFamily="34" charset="0"/>
              </a:rPr>
              <a:t>осторожность</a:t>
            </a:r>
            <a:r>
              <a:rPr lang="ru-RU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при купании.</a:t>
            </a:r>
            <a:endParaRPr lang="ru-RU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5805264"/>
            <a:ext cx="9144000" cy="1052736"/>
          </a:xfrm>
          <a:prstGeom prst="rect">
            <a:avLst/>
          </a:prstGeom>
          <a:solidFill>
            <a:srgbClr val="E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ВЫЗОВ ЭКСТРЕННЫХ СЛУЖБ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ЗВОНИТЕ 101, 102, 103, 112</a:t>
            </a:r>
            <a:endParaRPr lang="ru-RU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4149080"/>
            <a:ext cx="9144000" cy="15841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Обращаем внимание, что </a:t>
            </a:r>
            <a:r>
              <a:rPr lang="ru-RU" sz="2400" b="1" dirty="0" smtClean="0">
                <a:solidFill>
                  <a:srgbClr val="E20000"/>
                </a:solidFill>
                <a:latin typeface="Arial" pitchFamily="34" charset="0"/>
                <a:cs typeface="Arial" pitchFamily="34" charset="0"/>
              </a:rPr>
              <a:t>купание в нетрезвом виде 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является основной причиной гибели людей на воде.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целях обеспечения безопасности </a:t>
            </a:r>
            <a:r>
              <a:rPr lang="ru-RU" sz="2400" b="1" dirty="0">
                <a:solidFill>
                  <a:srgbClr val="E20000"/>
                </a:solidFill>
                <a:latin typeface="Arial" pitchFamily="34" charset="0"/>
                <a:cs typeface="Arial" pitchFamily="34" charset="0"/>
              </a:rPr>
              <a:t>детей </a:t>
            </a:r>
            <a:r>
              <a:rPr lang="ru-RU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 купании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просим </a:t>
            </a:r>
            <a:r>
              <a:rPr lang="ru-RU" sz="2400" b="1" dirty="0" smtClean="0">
                <a:solidFill>
                  <a:srgbClr val="E20000"/>
                </a:solidFill>
                <a:latin typeface="Arial" pitchFamily="34" charset="0"/>
                <a:cs typeface="Arial" pitchFamily="34" charset="0"/>
              </a:rPr>
              <a:t>не оставлять 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их </a:t>
            </a:r>
            <a:r>
              <a:rPr lang="ru-RU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без 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внимания.</a:t>
            </a:r>
          </a:p>
        </p:txBody>
      </p:sp>
    </p:spTree>
    <p:extLst>
      <p:ext uri="{BB962C8B-B14F-4D97-AF65-F5344CB8AC3E}">
        <p14:creationId xmlns:p14="http://schemas.microsoft.com/office/powerpoint/2010/main" val="602747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685</TotalTime>
  <Words>399</Words>
  <Application>Microsoft Office PowerPoint</Application>
  <PresentationFormat>Экран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Шестиряков Аркадий Владимирович</dc:creator>
  <cp:lastModifiedBy>Пользователь Windows</cp:lastModifiedBy>
  <cp:revision>28</cp:revision>
  <dcterms:created xsi:type="dcterms:W3CDTF">2019-06-21T10:25:48Z</dcterms:created>
  <dcterms:modified xsi:type="dcterms:W3CDTF">2021-06-03T07:12:24Z</dcterms:modified>
</cp:coreProperties>
</file>