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7" r:id="rId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027" autoAdjust="0"/>
  </p:normalViewPr>
  <p:slideViewPr>
    <p:cSldViewPr>
      <p:cViewPr>
        <p:scale>
          <a:sx n="84" d="100"/>
          <a:sy n="84" d="100"/>
        </p:scale>
        <p:origin x="-948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D5C17-15A7-4DC3-A4C5-25F56C1C762A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2BDD7-F9F0-4991-8BC0-B3B065C528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581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D5C17-15A7-4DC3-A4C5-25F56C1C762A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2BDD7-F9F0-4991-8BC0-B3B065C528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910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D5C17-15A7-4DC3-A4C5-25F56C1C762A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2BDD7-F9F0-4991-8BC0-B3B065C528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915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D5C17-15A7-4DC3-A4C5-25F56C1C762A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2BDD7-F9F0-4991-8BC0-B3B065C528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745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D5C17-15A7-4DC3-A4C5-25F56C1C762A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2BDD7-F9F0-4991-8BC0-B3B065C528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994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D5C17-15A7-4DC3-A4C5-25F56C1C762A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2BDD7-F9F0-4991-8BC0-B3B065C528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428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D5C17-15A7-4DC3-A4C5-25F56C1C762A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2BDD7-F9F0-4991-8BC0-B3B065C528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023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D5C17-15A7-4DC3-A4C5-25F56C1C762A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2BDD7-F9F0-4991-8BC0-B3B065C528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472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D5C17-15A7-4DC3-A4C5-25F56C1C762A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2BDD7-F9F0-4991-8BC0-B3B065C528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8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D5C17-15A7-4DC3-A4C5-25F56C1C762A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2BDD7-F9F0-4991-8BC0-B3B065C528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245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D5C17-15A7-4DC3-A4C5-25F56C1C762A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2BDD7-F9F0-4991-8BC0-B3B065C528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823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D5C17-15A7-4DC3-A4C5-25F56C1C762A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2BDD7-F9F0-4991-8BC0-B3B065C528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318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47490" y="332656"/>
            <a:ext cx="8640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endParaRPr lang="ru-RU" sz="1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5720" y="1214422"/>
            <a:ext cx="85725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Согласно статьи 9 .  </a:t>
            </a:r>
            <a:r>
              <a:rPr lang="ru-RU" sz="1200" dirty="0" smtClean="0"/>
              <a:t>К общим требованиям к содержанию животных их владельцами относятся:</a:t>
            </a:r>
          </a:p>
          <a:p>
            <a:pPr algn="just" fontAlgn="base"/>
            <a:r>
              <a:rPr lang="ru-RU" sz="1200" b="1" dirty="0" smtClean="0"/>
              <a:t>1)</a:t>
            </a:r>
            <a:r>
              <a:rPr lang="ru-RU" sz="1200" dirty="0" smtClean="0"/>
              <a:t> обеспечение надлежащего ухода за животными; </a:t>
            </a:r>
            <a:r>
              <a:rPr lang="ru-RU" sz="1200" b="1" dirty="0" smtClean="0"/>
              <a:t>2) </a:t>
            </a:r>
            <a:r>
              <a:rPr lang="ru-RU" sz="1200" dirty="0" smtClean="0"/>
              <a:t>обеспечение обязательных профилактических ветеринарных мероприятий в соответствии с Законом РФ «О ветеринарии»,(вакцинации против бешенства, дегельминтизация для профилактики эхинококкоза) </a:t>
            </a:r>
            <a:r>
              <a:rPr lang="ru-RU" sz="1200" b="1" dirty="0" smtClean="0"/>
              <a:t>3)</a:t>
            </a:r>
            <a:r>
              <a:rPr lang="ru-RU" sz="1200" dirty="0" smtClean="0"/>
              <a:t> </a:t>
            </a:r>
            <a:r>
              <a:rPr lang="ru-RU" sz="1200" b="1" dirty="0" smtClean="0"/>
              <a:t>принятие мер по предотвращению появления нежелательного потомства у животных путем стерилизации, кастрации самок и самцов собак,  кошек)</a:t>
            </a:r>
            <a:r>
              <a:rPr lang="ru-RU" sz="1200" dirty="0" smtClean="0"/>
              <a:t>; </a:t>
            </a:r>
            <a:r>
              <a:rPr lang="ru-RU" sz="1200" b="1" dirty="0" smtClean="0"/>
              <a:t>4)</a:t>
            </a:r>
            <a:r>
              <a:rPr lang="ru-RU" sz="1200" dirty="0" smtClean="0"/>
              <a:t> предоставление животных по месту их содержания по требованию должностных лиц;  </a:t>
            </a:r>
            <a:r>
              <a:rPr lang="ru-RU" sz="1200" b="1" dirty="0" smtClean="0"/>
              <a:t>5) </a:t>
            </a:r>
            <a:r>
              <a:rPr lang="ru-RU" sz="1200" dirty="0" smtClean="0"/>
              <a:t>В случае отказа от права собственности на животное или невозможности его дальнейшего содержания владелец животного обязан передать его новому владельцу или в приют для животных, которые могут обеспечить условия содержания такого животного.                        </a:t>
            </a:r>
            <a:endParaRPr lang="ru-RU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714876" y="2571744"/>
            <a:ext cx="407196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400" b="1" dirty="0" smtClean="0"/>
              <a:t>Владельцы домашних питомцев  сами порождают бродяжничество собак: содержание без привязи, появление нежелательного потомства у собак и кошек. В результате по улицам стаями бегают собаки, создавая  угрозу людям (особенно детям)</a:t>
            </a:r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93141" y="116633"/>
            <a:ext cx="8573862" cy="109778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2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ПАМЯТКА ДЛЯ </a:t>
            </a:r>
            <a:r>
              <a:rPr lang="ru-RU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НАСЕЛЕНИЯ </a:t>
            </a:r>
          </a:p>
          <a:p>
            <a:pPr algn="ctr"/>
            <a:r>
              <a:rPr lang="ru-RU" sz="1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содержанию собак (домашних животных)</a:t>
            </a:r>
            <a:endParaRPr lang="ru-RU" sz="1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Согласно требованиям 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Федерального закона «</a:t>
            </a:r>
            <a:r>
              <a:rPr lang="ru-RU" sz="1200" b="1" dirty="0" smtClean="0">
                <a:solidFill>
                  <a:schemeClr val="tx2"/>
                </a:solidFill>
              </a:rPr>
              <a:t>Об ответственном обращении с животными и о внесении изменений в отдельные законодательные акты Российской Федерации</a:t>
            </a:r>
            <a:r>
              <a:rPr lang="ru-RU" sz="1200" dirty="0" smtClean="0">
                <a:solidFill>
                  <a:schemeClr val="tx2"/>
                </a:solidFill>
              </a:rPr>
              <a:t>(с изменениями на 11 июня 2021 г.) Закон РФ от 14 мая 1993 г. N    4979-I </a:t>
            </a:r>
            <a:r>
              <a:rPr lang="ru-RU" sz="1200" b="1" dirty="0" smtClean="0">
                <a:solidFill>
                  <a:schemeClr val="tx2"/>
                </a:solidFill>
              </a:rPr>
              <a:t>"О ветеринарии" </a:t>
            </a:r>
            <a:r>
              <a:rPr lang="ru-RU" sz="1200" dirty="0" smtClean="0">
                <a:solidFill>
                  <a:schemeClr val="tx2"/>
                </a:solidFill>
              </a:rPr>
              <a:t>(с изменениями и дополнениями) Приказ МСХ РФ от 22 апреля 2016 г. N 161 "</a:t>
            </a:r>
            <a:r>
              <a:rPr lang="ru-RU" sz="1200" b="1" dirty="0" smtClean="0">
                <a:solidFill>
                  <a:schemeClr val="tx2"/>
                </a:solidFill>
              </a:rPr>
              <a:t>Об утверждении Перечня видов животных, подлежащих идентификации и учету"</a:t>
            </a:r>
          </a:p>
          <a:p>
            <a:pPr algn="just" fontAlgn="base"/>
            <a:endParaRPr lang="ru-RU" sz="1200" dirty="0" smtClean="0">
              <a:solidFill>
                <a:schemeClr val="tx2"/>
              </a:solidFill>
            </a:endParaRPr>
          </a:p>
          <a:p>
            <a:pPr algn="ctr" fontAlgn="base"/>
            <a:endParaRPr lang="ru-RU" sz="1200" dirty="0">
              <a:solidFill>
                <a:schemeClr val="tx2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68638" y="3913094"/>
            <a:ext cx="407196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/>
              <a:t>Владельцам необходимо поддерживать надлежащее санитарное состояние дома и прилегающей к нему территории. Не допускать загрязнения животными подъездов, лестничных клеток, лифтов, детских площадок и тротуаров;</a:t>
            </a:r>
          </a:p>
          <a:p>
            <a:pPr algn="just">
              <a:buFontTx/>
              <a:buChar char="-"/>
            </a:pPr>
            <a:r>
              <a:rPr lang="ru-RU" sz="1200" b="1" dirty="0" smtClean="0"/>
              <a:t> За нарушение порядка выгула домашних животных Кодексом РБ об административных правонарушениях ст. 5.2 предусмотрен административный штраф на граждан в размере от 1 до 2 тысячи рублей.</a:t>
            </a:r>
          </a:p>
          <a:p>
            <a:pPr algn="just">
              <a:buFontTx/>
              <a:buChar char="-"/>
            </a:pPr>
            <a:r>
              <a:rPr lang="ru-RU" sz="1200" b="1" dirty="0" smtClean="0"/>
              <a:t>Для предотвращения нежелательного потомства, ветлечебницы г. Баймак и г. Сибай  оказывают услуги по стерилизации и кастрации животных. </a:t>
            </a:r>
            <a:r>
              <a:rPr lang="ru-RU" sz="1200" dirty="0" err="1" smtClean="0"/>
              <a:t>тлф</a:t>
            </a:r>
            <a:r>
              <a:rPr lang="ru-RU" sz="1200" dirty="0" smtClean="0"/>
              <a:t> (834751) 31711, сот. 89696118177</a:t>
            </a:r>
            <a:r>
              <a:rPr lang="ru-RU" sz="1200" b="1" dirty="0" smtClean="0"/>
              <a:t> </a:t>
            </a:r>
            <a:r>
              <a:rPr lang="ru-RU" sz="1200" dirty="0" smtClean="0"/>
              <a:t>8(34775) 5-79-07, сот. 89625469013 </a:t>
            </a:r>
            <a:endParaRPr lang="ru-RU" sz="12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57158" y="2714620"/>
            <a:ext cx="43577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/>
              <a:t>Собаки и кошки подлежат обязательной регистрации и идентификации   ( установка чипа или бирки)</a:t>
            </a:r>
            <a:endParaRPr lang="ru-RU" sz="1400" b="1" dirty="0"/>
          </a:p>
        </p:txBody>
      </p:sp>
      <p:pic>
        <p:nvPicPr>
          <p:cNvPr id="1033" name="Picture 9" descr="D:\OneDrive\Рабочий стол\52d035077fe852509c0689915de45e89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041" y="3238953"/>
            <a:ext cx="4357718" cy="35004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283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4285</TotalTime>
  <Words>343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Шарипова Разиня Юриковна</dc:creator>
  <cp:lastModifiedBy>Пользователь Windows</cp:lastModifiedBy>
  <cp:revision>59</cp:revision>
  <cp:lastPrinted>2022-02-21T04:42:55Z</cp:lastPrinted>
  <dcterms:created xsi:type="dcterms:W3CDTF">2019-03-05T12:06:05Z</dcterms:created>
  <dcterms:modified xsi:type="dcterms:W3CDTF">2022-02-21T04:43:32Z</dcterms:modified>
</cp:coreProperties>
</file>